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5"/>
  </p:notesMasterIdLst>
  <p:handoutMasterIdLst>
    <p:handoutMasterId r:id="rId36"/>
  </p:handoutMasterIdLst>
  <p:sldIdLst>
    <p:sldId id="256" r:id="rId2"/>
    <p:sldId id="340" r:id="rId3"/>
    <p:sldId id="258" r:id="rId4"/>
    <p:sldId id="366" r:id="rId5"/>
    <p:sldId id="373" r:id="rId6"/>
    <p:sldId id="347" r:id="rId7"/>
    <p:sldId id="382" r:id="rId8"/>
    <p:sldId id="385" r:id="rId9"/>
    <p:sldId id="386" r:id="rId10"/>
    <p:sldId id="389" r:id="rId11"/>
    <p:sldId id="388" r:id="rId12"/>
    <p:sldId id="387" r:id="rId13"/>
    <p:sldId id="383" r:id="rId14"/>
    <p:sldId id="391" r:id="rId15"/>
    <p:sldId id="384" r:id="rId16"/>
    <p:sldId id="365" r:id="rId17"/>
    <p:sldId id="348" r:id="rId18"/>
    <p:sldId id="372" r:id="rId19"/>
    <p:sldId id="349" r:id="rId20"/>
    <p:sldId id="374" r:id="rId21"/>
    <p:sldId id="375" r:id="rId22"/>
    <p:sldId id="376" r:id="rId23"/>
    <p:sldId id="390" r:id="rId24"/>
    <p:sldId id="377" r:id="rId25"/>
    <p:sldId id="378" r:id="rId26"/>
    <p:sldId id="379" r:id="rId27"/>
    <p:sldId id="380" r:id="rId28"/>
    <p:sldId id="381" r:id="rId29"/>
    <p:sldId id="368" r:id="rId30"/>
    <p:sldId id="369" r:id="rId31"/>
    <p:sldId id="370" r:id="rId32"/>
    <p:sldId id="371" r:id="rId33"/>
    <p:sldId id="367" r:id="rId34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1187" autoAdjust="0"/>
  </p:normalViewPr>
  <p:slideViewPr>
    <p:cSldViewPr snapToGrid="0">
      <p:cViewPr varScale="1">
        <p:scale>
          <a:sx n="59" d="100"/>
          <a:sy n="59" d="100"/>
        </p:scale>
        <p:origin x="15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13F09-E5AB-4A2A-84EB-14A84F18205C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8C43B95-D53C-4A94-9141-F63F0E093C3C}">
      <dgm:prSet phldrT="[Text]" custT="1"/>
      <dgm:spPr/>
      <dgm:t>
        <a:bodyPr/>
        <a:lstStyle/>
        <a:p>
          <a:r>
            <a:rPr lang="en-GB" sz="2000" dirty="0"/>
            <a:t>Model Development</a:t>
          </a:r>
        </a:p>
      </dgm:t>
    </dgm:pt>
    <dgm:pt modelId="{D5E049EE-3993-473D-A67E-2255A2ACE921}" type="parTrans" cxnId="{0E6E80B7-1BEE-4B7F-B1CA-93D15A56417E}">
      <dgm:prSet/>
      <dgm:spPr/>
      <dgm:t>
        <a:bodyPr/>
        <a:lstStyle/>
        <a:p>
          <a:endParaRPr lang="en-GB"/>
        </a:p>
      </dgm:t>
    </dgm:pt>
    <dgm:pt modelId="{38410712-6D48-46F2-8F60-D6BC4EBF38E5}" type="sibTrans" cxnId="{0E6E80B7-1BEE-4B7F-B1CA-93D15A56417E}">
      <dgm:prSet/>
      <dgm:spPr/>
      <dgm:t>
        <a:bodyPr/>
        <a:lstStyle/>
        <a:p>
          <a:endParaRPr lang="en-GB"/>
        </a:p>
      </dgm:t>
    </dgm:pt>
    <dgm:pt modelId="{F98D7A73-AC30-48E7-B441-AAD386697630}">
      <dgm:prSet phldrT="[Text]" custT="1"/>
      <dgm:spPr/>
      <dgm:t>
        <a:bodyPr/>
        <a:lstStyle/>
        <a:p>
          <a:pPr algn="l"/>
          <a:r>
            <a:rPr lang="en-GB" sz="2000" dirty="0"/>
            <a:t>Validation/ Testing Predictive Performance </a:t>
          </a:r>
        </a:p>
      </dgm:t>
    </dgm:pt>
    <dgm:pt modelId="{C388671D-4915-41A5-B398-A72A2E05F2ED}" type="parTrans" cxnId="{132EADF0-13B0-4ACE-9190-F2196CE4CE71}">
      <dgm:prSet/>
      <dgm:spPr/>
      <dgm:t>
        <a:bodyPr/>
        <a:lstStyle/>
        <a:p>
          <a:endParaRPr lang="en-GB"/>
        </a:p>
      </dgm:t>
    </dgm:pt>
    <dgm:pt modelId="{1F598C8F-C096-4BD8-A6C2-C31941703347}" type="sibTrans" cxnId="{132EADF0-13B0-4ACE-9190-F2196CE4CE71}">
      <dgm:prSet/>
      <dgm:spPr/>
      <dgm:t>
        <a:bodyPr/>
        <a:lstStyle/>
        <a:p>
          <a:endParaRPr lang="en-GB" sz="1400"/>
        </a:p>
      </dgm:t>
    </dgm:pt>
    <dgm:pt modelId="{88E3FC86-91C1-4270-9C60-60B6B56F89BD}">
      <dgm:prSet phldrT="[Text]" custT="1"/>
      <dgm:spPr/>
      <dgm:t>
        <a:bodyPr/>
        <a:lstStyle/>
        <a:p>
          <a:r>
            <a:rPr lang="en-GB" sz="2000" dirty="0"/>
            <a:t>Impact Assessment</a:t>
          </a:r>
        </a:p>
      </dgm:t>
    </dgm:pt>
    <dgm:pt modelId="{9A2A795B-107B-4681-9F46-6727B06AB704}" type="parTrans" cxnId="{ACBBEB08-0F77-4F0C-B039-DA1BF9329EA2}">
      <dgm:prSet/>
      <dgm:spPr/>
      <dgm:t>
        <a:bodyPr/>
        <a:lstStyle/>
        <a:p>
          <a:endParaRPr lang="en-GB"/>
        </a:p>
      </dgm:t>
    </dgm:pt>
    <dgm:pt modelId="{BD841CFC-E3C2-4685-BF0E-024C3F3C0143}" type="sibTrans" cxnId="{ACBBEB08-0F77-4F0C-B039-DA1BF9329EA2}">
      <dgm:prSet/>
      <dgm:spPr/>
      <dgm:t>
        <a:bodyPr/>
        <a:lstStyle/>
        <a:p>
          <a:endParaRPr lang="en-GB" sz="1400"/>
        </a:p>
      </dgm:t>
    </dgm:pt>
    <dgm:pt modelId="{3E17CE44-6C9E-46F2-ABA5-0FD9C8B79523}">
      <dgm:prSet phldrT="[Text]"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Implement CPM in practice</a:t>
          </a:r>
        </a:p>
      </dgm:t>
    </dgm:pt>
    <dgm:pt modelId="{73487973-612C-4D67-B87F-14DD5B71F70A}" type="parTrans" cxnId="{5E568466-A829-4CD3-B9A9-7D64011897F1}">
      <dgm:prSet/>
      <dgm:spPr/>
      <dgm:t>
        <a:bodyPr/>
        <a:lstStyle/>
        <a:p>
          <a:endParaRPr lang="en-GB"/>
        </a:p>
      </dgm:t>
    </dgm:pt>
    <dgm:pt modelId="{7ECE08F9-6118-4761-99B1-3DB7C1DF7506}" type="sibTrans" cxnId="{5E568466-A829-4CD3-B9A9-7D64011897F1}">
      <dgm:prSet/>
      <dgm:spPr/>
      <dgm:t>
        <a:bodyPr/>
        <a:lstStyle/>
        <a:p>
          <a:endParaRPr lang="en-GB"/>
        </a:p>
      </dgm:t>
    </dgm:pt>
    <dgm:pt modelId="{77332FAA-E450-4B1F-94F2-D4A74EF9F76E}" type="pres">
      <dgm:prSet presAssocID="{F4B13F09-E5AB-4A2A-84EB-14A84F18205C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0E5338E4-7BE9-41FE-960C-9E50F578DA36}" type="pres">
      <dgm:prSet presAssocID="{F4B13F09-E5AB-4A2A-84EB-14A84F18205C}" presName="arrowNode" presStyleLbl="node1" presStyleIdx="0" presStyleCn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  <dgm:pt modelId="{1AF0D6B4-8E6A-456F-8A79-CD8417DF3061}" type="pres">
      <dgm:prSet presAssocID="{08C43B95-D53C-4A94-9141-F63F0E093C3C}" presName="txNode1" presStyleLbl="revTx" presStyleIdx="0" presStyleCnt="4" custLinFactNeighborX="-29518" custLinFactNeighborY="9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D80EE-7D65-40EF-800F-FA9EA09BB90C}" type="pres">
      <dgm:prSet presAssocID="{F98D7A73-AC30-48E7-B441-AAD386697630}" presName="txNode2" presStyleLbl="revTx" presStyleIdx="1" presStyleCnt="4" custScaleX="131589" custLinFactNeighborX="9237" custLinFactNeighborY="-31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F4BC58-9DE2-499E-8B64-99F12E5DD58D}" type="pres">
      <dgm:prSet presAssocID="{1F598C8F-C096-4BD8-A6C2-C31941703347}" presName="dotNode2" presStyleCnt="0"/>
      <dgm:spPr/>
    </dgm:pt>
    <dgm:pt modelId="{C837BD17-011E-4C86-B46C-16D810EC19FD}" type="pres">
      <dgm:prSet presAssocID="{1F598C8F-C096-4BD8-A6C2-C31941703347}" presName="dotRepeatNode" presStyleLbl="fgShp" presStyleIdx="0" presStyleCnt="2"/>
      <dgm:spPr/>
      <dgm:t>
        <a:bodyPr/>
        <a:lstStyle/>
        <a:p>
          <a:endParaRPr lang="en-US"/>
        </a:p>
      </dgm:t>
    </dgm:pt>
    <dgm:pt modelId="{AA34213A-F5EA-4FDD-8F31-D5833921D378}" type="pres">
      <dgm:prSet presAssocID="{88E3FC86-91C1-4270-9C60-60B6B56F89BD}" presName="txNode3" presStyleLbl="revTx" presStyleIdx="2" presStyleCnt="4" custScaleX="115358" custLinFactNeighborX="735" custLinFactNeighborY="33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1758A-D9C4-48C3-B8A5-8323C8852BA0}" type="pres">
      <dgm:prSet presAssocID="{BD841CFC-E3C2-4685-BF0E-024C3F3C0143}" presName="dotNode3" presStyleCnt="0"/>
      <dgm:spPr/>
    </dgm:pt>
    <dgm:pt modelId="{FB6194D0-5112-4420-A379-CFC96E23A347}" type="pres">
      <dgm:prSet presAssocID="{BD841CFC-E3C2-4685-BF0E-024C3F3C0143}" presName="dotRepeatNode" presStyleLbl="fgShp" presStyleIdx="1" presStyleCnt="2"/>
      <dgm:spPr/>
      <dgm:t>
        <a:bodyPr/>
        <a:lstStyle/>
        <a:p>
          <a:endParaRPr lang="en-US"/>
        </a:p>
      </dgm:t>
    </dgm:pt>
    <dgm:pt modelId="{39108028-66CE-46ED-9743-5C8AF253E4EC}" type="pres">
      <dgm:prSet presAssocID="{3E17CE44-6C9E-46F2-ABA5-0FD9C8B79523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49AE98-8347-421C-93D6-83AC9BE96657}" type="presOf" srcId="{08C43B95-D53C-4A94-9141-F63F0E093C3C}" destId="{1AF0D6B4-8E6A-456F-8A79-CD8417DF3061}" srcOrd="0" destOrd="0" presId="urn:microsoft.com/office/officeart/2009/3/layout/DescendingProcess"/>
    <dgm:cxn modelId="{132EADF0-13B0-4ACE-9190-F2196CE4CE71}" srcId="{F4B13F09-E5AB-4A2A-84EB-14A84F18205C}" destId="{F98D7A73-AC30-48E7-B441-AAD386697630}" srcOrd="1" destOrd="0" parTransId="{C388671D-4915-41A5-B398-A72A2E05F2ED}" sibTransId="{1F598C8F-C096-4BD8-A6C2-C31941703347}"/>
    <dgm:cxn modelId="{76E91600-5996-4536-BF63-44AD51C19430}" type="presOf" srcId="{F98D7A73-AC30-48E7-B441-AAD386697630}" destId="{314D80EE-7D65-40EF-800F-FA9EA09BB90C}" srcOrd="0" destOrd="0" presId="urn:microsoft.com/office/officeart/2009/3/layout/DescendingProcess"/>
    <dgm:cxn modelId="{80648AE1-06C9-44A7-88EB-36BA33055A58}" type="presOf" srcId="{3E17CE44-6C9E-46F2-ABA5-0FD9C8B79523}" destId="{39108028-66CE-46ED-9743-5C8AF253E4EC}" srcOrd="0" destOrd="0" presId="urn:microsoft.com/office/officeart/2009/3/layout/DescendingProcess"/>
    <dgm:cxn modelId="{C595096E-CD09-4DCD-8401-7759E8D39D32}" type="presOf" srcId="{BD841CFC-E3C2-4685-BF0E-024C3F3C0143}" destId="{FB6194D0-5112-4420-A379-CFC96E23A347}" srcOrd="0" destOrd="0" presId="urn:microsoft.com/office/officeart/2009/3/layout/DescendingProcess"/>
    <dgm:cxn modelId="{C8122A9B-0F5C-40E8-A1B1-6C8B6D6959E8}" type="presOf" srcId="{1F598C8F-C096-4BD8-A6C2-C31941703347}" destId="{C837BD17-011E-4C86-B46C-16D810EC19FD}" srcOrd="0" destOrd="0" presId="urn:microsoft.com/office/officeart/2009/3/layout/DescendingProcess"/>
    <dgm:cxn modelId="{ACBBEB08-0F77-4F0C-B039-DA1BF9329EA2}" srcId="{F4B13F09-E5AB-4A2A-84EB-14A84F18205C}" destId="{88E3FC86-91C1-4270-9C60-60B6B56F89BD}" srcOrd="2" destOrd="0" parTransId="{9A2A795B-107B-4681-9F46-6727B06AB704}" sibTransId="{BD841CFC-E3C2-4685-BF0E-024C3F3C0143}"/>
    <dgm:cxn modelId="{5E568466-A829-4CD3-B9A9-7D64011897F1}" srcId="{F4B13F09-E5AB-4A2A-84EB-14A84F18205C}" destId="{3E17CE44-6C9E-46F2-ABA5-0FD9C8B79523}" srcOrd="3" destOrd="0" parTransId="{73487973-612C-4D67-B87F-14DD5B71F70A}" sibTransId="{7ECE08F9-6118-4761-99B1-3DB7C1DF7506}"/>
    <dgm:cxn modelId="{0E6E80B7-1BEE-4B7F-B1CA-93D15A56417E}" srcId="{F4B13F09-E5AB-4A2A-84EB-14A84F18205C}" destId="{08C43B95-D53C-4A94-9141-F63F0E093C3C}" srcOrd="0" destOrd="0" parTransId="{D5E049EE-3993-473D-A67E-2255A2ACE921}" sibTransId="{38410712-6D48-46F2-8F60-D6BC4EBF38E5}"/>
    <dgm:cxn modelId="{3F963AAF-0290-44F4-AA31-B266C89F9ADA}" type="presOf" srcId="{F4B13F09-E5AB-4A2A-84EB-14A84F18205C}" destId="{77332FAA-E450-4B1F-94F2-D4A74EF9F76E}" srcOrd="0" destOrd="0" presId="urn:microsoft.com/office/officeart/2009/3/layout/DescendingProcess"/>
    <dgm:cxn modelId="{E09419B1-38B2-43F0-9C32-E7223CB8C864}" type="presOf" srcId="{88E3FC86-91C1-4270-9C60-60B6B56F89BD}" destId="{AA34213A-F5EA-4FDD-8F31-D5833921D378}" srcOrd="0" destOrd="0" presId="urn:microsoft.com/office/officeart/2009/3/layout/DescendingProcess"/>
    <dgm:cxn modelId="{48BD7DCA-2B83-455B-9F4E-A3CA4B1FF5A4}" type="presParOf" srcId="{77332FAA-E450-4B1F-94F2-D4A74EF9F76E}" destId="{0E5338E4-7BE9-41FE-960C-9E50F578DA36}" srcOrd="0" destOrd="0" presId="urn:microsoft.com/office/officeart/2009/3/layout/DescendingProcess"/>
    <dgm:cxn modelId="{4802300B-BFA6-4607-A706-725F96F6B231}" type="presParOf" srcId="{77332FAA-E450-4B1F-94F2-D4A74EF9F76E}" destId="{1AF0D6B4-8E6A-456F-8A79-CD8417DF3061}" srcOrd="1" destOrd="0" presId="urn:microsoft.com/office/officeart/2009/3/layout/DescendingProcess"/>
    <dgm:cxn modelId="{5EBA54ED-23C2-4B69-B8E4-D1544DC9FB1B}" type="presParOf" srcId="{77332FAA-E450-4B1F-94F2-D4A74EF9F76E}" destId="{314D80EE-7D65-40EF-800F-FA9EA09BB90C}" srcOrd="2" destOrd="0" presId="urn:microsoft.com/office/officeart/2009/3/layout/DescendingProcess"/>
    <dgm:cxn modelId="{948F64BA-C1B3-4FDC-898E-DFE91CE10887}" type="presParOf" srcId="{77332FAA-E450-4B1F-94F2-D4A74EF9F76E}" destId="{84F4BC58-9DE2-499E-8B64-99F12E5DD58D}" srcOrd="3" destOrd="0" presId="urn:microsoft.com/office/officeart/2009/3/layout/DescendingProcess"/>
    <dgm:cxn modelId="{BEA05E4B-B9B2-4F98-B211-9C9D6BCCDB41}" type="presParOf" srcId="{84F4BC58-9DE2-499E-8B64-99F12E5DD58D}" destId="{C837BD17-011E-4C86-B46C-16D810EC19FD}" srcOrd="0" destOrd="0" presId="urn:microsoft.com/office/officeart/2009/3/layout/DescendingProcess"/>
    <dgm:cxn modelId="{29ED11E4-D8D7-4EB6-BD25-60C1B8D03569}" type="presParOf" srcId="{77332FAA-E450-4B1F-94F2-D4A74EF9F76E}" destId="{AA34213A-F5EA-4FDD-8F31-D5833921D378}" srcOrd="4" destOrd="0" presId="urn:microsoft.com/office/officeart/2009/3/layout/DescendingProcess"/>
    <dgm:cxn modelId="{C5D5FD41-B56A-4103-8D71-3899D95E3E8C}" type="presParOf" srcId="{77332FAA-E450-4B1F-94F2-D4A74EF9F76E}" destId="{6981758A-D9C4-48C3-B8A5-8323C8852BA0}" srcOrd="5" destOrd="0" presId="urn:microsoft.com/office/officeart/2009/3/layout/DescendingProcess"/>
    <dgm:cxn modelId="{2CA5F460-6E08-4B38-BFA4-E23A22981357}" type="presParOf" srcId="{6981758A-D9C4-48C3-B8A5-8323C8852BA0}" destId="{FB6194D0-5112-4420-A379-CFC96E23A347}" srcOrd="0" destOrd="0" presId="urn:microsoft.com/office/officeart/2009/3/layout/DescendingProcess"/>
    <dgm:cxn modelId="{D07AA585-E4A7-400A-869A-45752281C235}" type="presParOf" srcId="{77332FAA-E450-4B1F-94F2-D4A74EF9F76E}" destId="{39108028-66CE-46ED-9743-5C8AF253E4EC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338E4-7BE9-41FE-960C-9E50F578DA36}">
      <dsp:nvSpPr>
        <dsp:cNvPr id="0" name=""/>
        <dsp:cNvSpPr/>
      </dsp:nvSpPr>
      <dsp:spPr>
        <a:xfrm rot="4396374">
          <a:off x="1293642" y="953462"/>
          <a:ext cx="4136268" cy="288453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6"/>
        </a:solidFill>
        <a:ln w="254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C837BD17-011E-4C86-B46C-16D810EC19FD}">
      <dsp:nvSpPr>
        <dsp:cNvPr id="0" name=""/>
        <dsp:cNvSpPr/>
      </dsp:nvSpPr>
      <dsp:spPr>
        <a:xfrm>
          <a:off x="3019666" y="1458519"/>
          <a:ext cx="104453" cy="10445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194D0-5112-4420-A379-CFC96E23A347}">
      <dsp:nvSpPr>
        <dsp:cNvPr id="0" name=""/>
        <dsp:cNvSpPr/>
      </dsp:nvSpPr>
      <dsp:spPr>
        <a:xfrm>
          <a:off x="3929372" y="2345417"/>
          <a:ext cx="104453" cy="10445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0D6B4-8E6A-456F-8A79-CD8417DF3061}">
      <dsp:nvSpPr>
        <dsp:cNvPr id="0" name=""/>
        <dsp:cNvSpPr/>
      </dsp:nvSpPr>
      <dsp:spPr>
        <a:xfrm>
          <a:off x="440721" y="71151"/>
          <a:ext cx="1950122" cy="76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Model Development</a:t>
          </a:r>
        </a:p>
      </dsp:txBody>
      <dsp:txXfrm>
        <a:off x="440721" y="71151"/>
        <a:ext cx="1950122" cy="766632"/>
      </dsp:txXfrm>
    </dsp:sp>
    <dsp:sp modelId="{314D80EE-7D65-40EF-800F-FA9EA09BB90C}">
      <dsp:nvSpPr>
        <dsp:cNvPr id="0" name=""/>
        <dsp:cNvSpPr/>
      </dsp:nvSpPr>
      <dsp:spPr>
        <a:xfrm>
          <a:off x="3422687" y="888186"/>
          <a:ext cx="3537121" cy="76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Validation/ Testing Predictive Performance </a:t>
          </a:r>
        </a:p>
      </dsp:txBody>
      <dsp:txXfrm>
        <a:off x="3422687" y="888186"/>
        <a:ext cx="3537121" cy="766632"/>
      </dsp:txXfrm>
    </dsp:sp>
    <dsp:sp modelId="{AA34213A-F5EA-4FDD-8F31-D5833921D378}">
      <dsp:nvSpPr>
        <dsp:cNvPr id="0" name=""/>
        <dsp:cNvSpPr/>
      </dsp:nvSpPr>
      <dsp:spPr>
        <a:xfrm>
          <a:off x="833363" y="2270337"/>
          <a:ext cx="3040030" cy="76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Impact Assessment</a:t>
          </a:r>
        </a:p>
      </dsp:txBody>
      <dsp:txXfrm>
        <a:off x="833363" y="2270337"/>
        <a:ext cx="3040030" cy="766632"/>
      </dsp:txXfrm>
    </dsp:sp>
    <dsp:sp modelId="{39108028-66CE-46ED-9743-5C8AF253E4EC}">
      <dsp:nvSpPr>
        <dsp:cNvPr id="0" name=""/>
        <dsp:cNvSpPr/>
      </dsp:nvSpPr>
      <dsp:spPr>
        <a:xfrm>
          <a:off x="3651659" y="4024823"/>
          <a:ext cx="2635300" cy="76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>
              <a:solidFill>
                <a:schemeClr val="tx1"/>
              </a:solidFill>
            </a:rPr>
            <a:t>Implement CPM in practice</a:t>
          </a:r>
        </a:p>
      </dsp:txBody>
      <dsp:txXfrm>
        <a:off x="3651659" y="4024823"/>
        <a:ext cx="2635300" cy="766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41478-066E-4B25-A5E0-9FAE844E0019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4BB1A-3390-4598-804B-8D70CFE9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0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41BE-C56D-490F-951F-99988D1EF7F8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AA2A9-7A45-43C3-8C88-3BFAD606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7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prstClr val="black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98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62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most efficient use of data, since all of the observations are used to develop the model, and appropriately using these observations to also internally validate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0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External </a:t>
            </a:r>
            <a:r>
              <a:rPr lang="en-GB" dirty="0"/>
              <a:t>validation assesses whether the CPM has good generalisability, which is a useful indication that </a:t>
            </a:r>
            <a:r>
              <a:rPr lang="en-GB" b="1" u="sng" dirty="0"/>
              <a:t>the model is robust, not overfitted, and meaningful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90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Sensitivity</a:t>
            </a:r>
            <a:r>
              <a:rPr lang="en-GB" dirty="0"/>
              <a:t>: (a.k.a. true positive rate), measures the proportion of patients who had the outcome and were correctly identified as such by the CPM </a:t>
            </a:r>
          </a:p>
          <a:p>
            <a:r>
              <a:rPr lang="en-GB" b="1" dirty="0" smtClean="0"/>
              <a:t>Specificity</a:t>
            </a:r>
            <a:r>
              <a:rPr lang="en-GB" dirty="0"/>
              <a:t>: (a.k.a. true negative rate), measures the proportion of patients who did not have the outcome and were correctly identified as such by the CPM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38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e.g.</a:t>
            </a:r>
            <a:r>
              <a:rPr lang="en-GB" baseline="0" dirty="0"/>
              <a:t> graphical scoring chart, nomogram, website/applications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3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DA55D-D89F-4502-8D72-2494BCC876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2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9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0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6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70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/>
              <a:t>25/08/2019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8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/>
              <a:t>25/08/2019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1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/>
              <a:t>25/08/2019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08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9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97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2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813487"/>
            <a:ext cx="6620968" cy="3329581"/>
          </a:xfrm>
        </p:spPr>
        <p:txBody>
          <a:bodyPr/>
          <a:lstStyle/>
          <a:p>
            <a:r>
              <a:rPr lang="en-GB" sz="4000" dirty="0"/>
              <a:t>Validation, Pitfalls and Reporting of Prediction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cap="none" dirty="0"/>
              <a:t>Dr Glen Martin</a:t>
            </a:r>
          </a:p>
          <a:p>
            <a:r>
              <a:rPr lang="en-GB" cap="none" dirty="0"/>
              <a:t>glen.martin@manchester.ac.uk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54868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1344"/>
          </a:xfrm>
        </p:spPr>
        <p:txBody>
          <a:bodyPr/>
          <a:lstStyle/>
          <a:p>
            <a:r>
              <a:rPr lang="en-GB" dirty="0"/>
              <a:t>For example 5-fold cross validation: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525190" y="236545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ight Brace 13"/>
          <p:cNvSpPr/>
          <p:nvPr/>
        </p:nvSpPr>
        <p:spPr>
          <a:xfrm rot="5400000">
            <a:off x="6777989" y="2448416"/>
            <a:ext cx="446952" cy="123944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4101" y="3381719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5457834" y="2895951"/>
            <a:ext cx="534155" cy="104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741359" y="4054412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3106827" y="1259258"/>
            <a:ext cx="446952" cy="361022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422939" y="3381719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</p:spTree>
    <p:extLst>
      <p:ext uri="{BB962C8B-B14F-4D97-AF65-F5344CB8AC3E}">
        <p14:creationId xmlns:p14="http://schemas.microsoft.com/office/powerpoint/2010/main" val="417720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1344"/>
          </a:xfrm>
        </p:spPr>
        <p:txBody>
          <a:bodyPr/>
          <a:lstStyle/>
          <a:p>
            <a:r>
              <a:rPr lang="en-GB" dirty="0"/>
              <a:t>For example 5-fold cross validation: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525190" y="236545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Down Arrow 15"/>
          <p:cNvSpPr/>
          <p:nvPr/>
        </p:nvSpPr>
        <p:spPr>
          <a:xfrm>
            <a:off x="6752570" y="2863704"/>
            <a:ext cx="534155" cy="104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889594" y="4096558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3729989" y="636096"/>
            <a:ext cx="446952" cy="485655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046101" y="3385486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59" y="4650418"/>
            <a:ext cx="765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we have repeated this process across all folds, we take the average of the performance/validation results from each fold. </a:t>
            </a:r>
          </a:p>
        </p:txBody>
      </p:sp>
    </p:spTree>
    <p:extLst>
      <p:ext uri="{BB962C8B-B14F-4D97-AF65-F5344CB8AC3E}">
        <p14:creationId xmlns:p14="http://schemas.microsoft.com/office/powerpoint/2010/main" val="15753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2254560"/>
            <a:ext cx="7543801" cy="4044640"/>
          </a:xfrm>
        </p:spPr>
        <p:txBody>
          <a:bodyPr>
            <a:normAutofit/>
          </a:bodyPr>
          <a:lstStyle/>
          <a:p>
            <a:r>
              <a:rPr lang="en-GB" dirty="0"/>
              <a:t>Hence, split-sample is a special case of cross-validation, where we just divide the data into two groups, fit the data in one group and validate it in the other. </a:t>
            </a:r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r>
              <a:rPr lang="en-GB" u="sng" dirty="0"/>
              <a:t>You will commonly see this in the literature, but should be avoided.</a:t>
            </a:r>
          </a:p>
          <a:p>
            <a:endParaRPr lang="en-GB" u="sng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99BB1-B854-4755-8475-F5EF0B75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90011"/>
              </p:ext>
            </p:extLst>
          </p:nvPr>
        </p:nvGraphicFramePr>
        <p:xfrm>
          <a:off x="1459346" y="352923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8E77A6EE-7011-4431-963C-B993995074F5}"/>
              </a:ext>
            </a:extLst>
          </p:cNvPr>
          <p:cNvSpPr/>
          <p:nvPr/>
        </p:nvSpPr>
        <p:spPr>
          <a:xfrm rot="5400000">
            <a:off x="5807869" y="2707922"/>
            <a:ext cx="446952" cy="304800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36CE-8A2A-4C7C-BE23-AE81156E9871}"/>
              </a:ext>
            </a:extLst>
          </p:cNvPr>
          <p:cNvSpPr txBox="1"/>
          <p:nvPr/>
        </p:nvSpPr>
        <p:spPr>
          <a:xfrm>
            <a:off x="4901292" y="4559545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4BB55FA-3890-493C-8E4A-F7C968565007}"/>
              </a:ext>
            </a:extLst>
          </p:cNvPr>
          <p:cNvSpPr/>
          <p:nvPr/>
        </p:nvSpPr>
        <p:spPr>
          <a:xfrm rot="5400000">
            <a:off x="2737712" y="2726311"/>
            <a:ext cx="446952" cy="300368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00E4E-9DBD-4978-AB25-4CCF8855A875}"/>
              </a:ext>
            </a:extLst>
          </p:cNvPr>
          <p:cNvSpPr txBox="1"/>
          <p:nvPr/>
        </p:nvSpPr>
        <p:spPr>
          <a:xfrm>
            <a:off x="2127939" y="4526809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</p:spTree>
    <p:extLst>
      <p:ext uri="{BB962C8B-B14F-4D97-AF65-F5344CB8AC3E}">
        <p14:creationId xmlns:p14="http://schemas.microsoft.com/office/powerpoint/2010/main" val="290897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Bootstrapping simply means sampling rows, with replacement, from an observed dataset to create a ‘mock’ dataset with the same number of rows.</a:t>
            </a:r>
            <a:endParaRPr lang="en-GB" b="1" u="sng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pic>
        <p:nvPicPr>
          <p:cNvPr id="5" name="Picture 4" descr="11 January 1569 – First recorded lottery in England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59" y="2633957"/>
            <a:ext cx="4627801" cy="34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328489"/>
          </a:xfrm>
        </p:spPr>
        <p:txBody>
          <a:bodyPr>
            <a:normAutofit fontScale="85000" lnSpcReduction="20000"/>
          </a:bodyPr>
          <a:lstStyle/>
          <a:p>
            <a:r>
              <a:rPr lang="en-GB" sz="2400" dirty="0"/>
              <a:t>Bootstrap Validation Involves: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Derive the CPM on the full (raw) dataset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Sample rows (with replacement) from the raw data to create a bootstrap dataset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Derive a CPM in the bootstrap data (using identical analysis steps to 1)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Validate the model from step 3 within the bootstrap data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Validate the model from step 3 in the raw data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Subtract the performance metrics from step 4 with those from step 5 (i.e. calculate optimism)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Repeat steps 2-6 lots of times (e.g. &gt;500 times), storing the optimism estimates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Average the optimism estimates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sz="2100" dirty="0"/>
              <a:t>Validate the model from step 1 within the raw data and ‘subtract’ the average optimism estimate from step 8</a:t>
            </a:r>
          </a:p>
          <a:p>
            <a:endParaRPr lang="en-GB" b="1" dirty="0"/>
          </a:p>
          <a:p>
            <a:r>
              <a:rPr lang="en-GB" b="1" dirty="0"/>
              <a:t>Bootstrapping is the recommended approach to internally validating a CPM.</a:t>
            </a:r>
            <a:endParaRPr lang="en-GB" b="1" u="sng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02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56714"/>
          </a:xfrm>
        </p:spPr>
        <p:txBody>
          <a:bodyPr>
            <a:normAutofit/>
          </a:bodyPr>
          <a:lstStyle/>
          <a:p>
            <a:r>
              <a:rPr lang="en-GB" dirty="0"/>
              <a:t>In external validation, we take a CPM (as published in the literature) and apply it directly to patients within the new (independent) dataset</a:t>
            </a:r>
          </a:p>
          <a:p>
            <a:pPr lvl="1"/>
            <a:r>
              <a:rPr lang="en-GB" dirty="0"/>
              <a:t>Geographically different (e.g. if a model is fitted in the UK, does it predict well in the Netherlands?)</a:t>
            </a:r>
            <a:endParaRPr lang="en-GB" sz="1600" dirty="0"/>
          </a:p>
          <a:p>
            <a:pPr lvl="1"/>
            <a:r>
              <a:rPr lang="en-GB" dirty="0"/>
              <a:t>Temporally different (does a model fitted using data from 2000-2010 predict well from 2011 onwards?)</a:t>
            </a:r>
            <a:endParaRPr lang="en-GB" sz="1600" dirty="0"/>
          </a:p>
          <a:p>
            <a:pPr lvl="1"/>
            <a:r>
              <a:rPr lang="en-GB" dirty="0"/>
              <a:t>Different kind of patients (does a model developed on in-patients predict well in a primary care context?)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01168" lvl="1" indent="0">
              <a:buNone/>
            </a:pPr>
            <a:r>
              <a:rPr lang="en-GB" dirty="0"/>
              <a:t>Some recommend that “pure” external validation needs to be performed by independent authors to those that developed the CPM</a:t>
            </a:r>
          </a:p>
          <a:p>
            <a:pPr marL="201168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78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351698" cy="1400530"/>
          </a:xfrm>
        </p:spPr>
        <p:txBody>
          <a:bodyPr/>
          <a:lstStyle/>
          <a:p>
            <a:r>
              <a:rPr lang="en-GB" dirty="0"/>
              <a:t>Calibration &amp; Discrimination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i="1" u="sng" dirty="0"/>
                  <a:t>Calibration</a:t>
                </a:r>
                <a:r>
                  <a:rPr lang="en-GB" dirty="0"/>
                  <a:t> refers to whether the probabilities of outcome predicted by a CPM are accurate in the sense that, in a collection of patients who all have a probability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an outcome occurring, the outcome should occur in that proportion of them. </a:t>
                </a:r>
              </a:p>
              <a:p>
                <a:endParaRPr lang="en-GB" dirty="0"/>
              </a:p>
              <a:p>
                <a:r>
                  <a:rPr lang="en-GB" i="1" u="sng" dirty="0"/>
                  <a:t>Discrimination </a:t>
                </a:r>
                <a:r>
                  <a:rPr lang="en-GB" dirty="0"/>
                  <a:t>refers to the ability of a CPM to separate patients who will develop an outcome from those who will not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54" t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169112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Calibration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6146" y="3280745"/>
            <a:ext cx="6183912" cy="2752460"/>
            <a:chOff x="748841" y="458969"/>
            <a:chExt cx="3554553" cy="1434433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707004" y="474719"/>
              <a:ext cx="0" cy="134819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07004" y="1822912"/>
              <a:ext cx="14543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707004" y="633277"/>
              <a:ext cx="1184365" cy="1184365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8841" y="458969"/>
              <a:ext cx="866981" cy="192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GB" sz="1800" kern="12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rPr>
                <a:t>Observed Risk</a:t>
              </a:r>
              <a:endParaRPr lang="en-GB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61312" y="1632851"/>
              <a:ext cx="1142082" cy="260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GB" sz="1800" kern="12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rPr>
                <a:t>Expected Risk</a:t>
              </a:r>
              <a:endParaRPr lang="en-GB" sz="1200">
                <a:effectLst/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4562" y="1930835"/>
            <a:ext cx="6457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/>
              <a:t>Hosmer-Lemeshow test</a:t>
            </a:r>
          </a:p>
          <a:p>
            <a:pPr marL="342900" indent="-342900">
              <a:buAutoNum type="arabicParenR"/>
            </a:pPr>
            <a:r>
              <a:rPr lang="en-GB" dirty="0"/>
              <a:t>Calibration Plot</a:t>
            </a:r>
          </a:p>
          <a:p>
            <a:pPr marL="342900" indent="-342900">
              <a:buAutoNum type="arabicParenR"/>
            </a:pPr>
            <a:r>
              <a:rPr lang="en-GB" dirty="0"/>
              <a:t>Logistic Calibration (calibration-in-the-large &amp; calibration slope)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253779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Calibration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3" y="1985834"/>
            <a:ext cx="6062473" cy="48390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83105" y="2734147"/>
            <a:ext cx="2544024" cy="2109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Defines a hierarchy for assessing calibration, from weak to strong assessment</a:t>
            </a:r>
          </a:p>
        </p:txBody>
      </p:sp>
    </p:spTree>
    <p:extLst>
      <p:ext uri="{BB962C8B-B14F-4D97-AF65-F5344CB8AC3E}">
        <p14:creationId xmlns:p14="http://schemas.microsoft.com/office/powerpoint/2010/main" val="240797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Discrimination</a:t>
            </a:r>
          </a:p>
        </p:txBody>
      </p:sp>
      <p:pic>
        <p:nvPicPr>
          <p:cNvPr id="4" name="Picture 3" descr="http://www.sprawls.org/ppmi2/IMGCHAR/1IMCHAR1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1957387"/>
            <a:ext cx="4690872" cy="42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8171" y="2231849"/>
            <a:ext cx="35036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CPM that can have a simultaneously high sensitivity and specificity has good discrimination. </a:t>
            </a:r>
          </a:p>
          <a:p>
            <a:endParaRPr lang="en-GB" dirty="0"/>
          </a:p>
          <a:p>
            <a:r>
              <a:rPr lang="en-GB" dirty="0"/>
              <a:t>However, the definition of sensitivity and specificity are a little limited for our purposes since they rely on a specific </a:t>
            </a:r>
            <a:r>
              <a:rPr lang="en-GB" dirty="0" err="1"/>
              <a:t>cutpoint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 receiver operator characteristic (ROC) curve plots sensitivity against ‘1-specificity’ across the full range of potential </a:t>
            </a:r>
            <a:r>
              <a:rPr lang="en-GB" dirty="0" err="1"/>
              <a:t>cutpoints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55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Validation of Prediction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509048"/>
          </a:xfrm>
        </p:spPr>
        <p:txBody>
          <a:bodyPr>
            <a:normAutofit/>
          </a:bodyPr>
          <a:lstStyle/>
          <a:p>
            <a:r>
              <a:rPr lang="en-GB" sz="2400" dirty="0"/>
              <a:t>This is a dense topic and a very active research field. </a:t>
            </a:r>
          </a:p>
          <a:p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pic>
        <p:nvPicPr>
          <p:cNvPr id="5" name="Picture 2" descr="https://images-na.ssl-images-amazon.com/images/I/41Manf%2BfMfL._SX331_BO1,204,203,200_.jpg">
            <a:extLst>
              <a:ext uri="{FF2B5EF4-FFF2-40B4-BE49-F238E27FC236}">
                <a16:creationId xmlns:a16="http://schemas.microsoft.com/office/drawing/2014/main" id="{895E0A28-2587-EF40-BCA4-F6A9013F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47" y="2463155"/>
            <a:ext cx="2423311" cy="36313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ages-na.ssl-images-amazon.com/images/I/41ljHDaG1uL._SX313_BO1,204,203,200_.jpg">
            <a:extLst>
              <a:ext uri="{FF2B5EF4-FFF2-40B4-BE49-F238E27FC236}">
                <a16:creationId xmlns:a16="http://schemas.microsoft.com/office/drawing/2014/main" id="{05B2FCD1-B399-C743-A06C-CA9B4E90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99" y="2465757"/>
            <a:ext cx="2304765" cy="3651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8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875A-5DD7-4B57-A2A3-CB90B482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Common Pitfalls in Clinical Prediction Model Research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1679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9"/>
    </mc:Choice>
    <mc:Fallback xmlns="">
      <p:transition spd="slow" advTm="817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5DAD-4F9D-4C5B-8A13-2A2AB70B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Dichotomania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3FC8-71CE-46DD-BDA7-5E95E035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250266"/>
          </a:xfrm>
        </p:spPr>
        <p:txBody>
          <a:bodyPr>
            <a:normAutofit/>
          </a:bodyPr>
          <a:lstStyle/>
          <a:p>
            <a:r>
              <a:rPr lang="en-GB" dirty="0"/>
              <a:t>It is common in the medical literature to see continuous measures (e.g. age, body mass index, blood pressure,…) partitioned into groups.</a:t>
            </a:r>
          </a:p>
          <a:p>
            <a:r>
              <a:rPr lang="en-GB" dirty="0"/>
              <a:t>For example: body mass index (BMI) categories (&lt;18.5, 18.5-24.9, 25-29.9, 30-39.9, etc.)</a:t>
            </a:r>
          </a:p>
          <a:p>
            <a:endParaRPr lang="en-GB" dirty="0"/>
          </a:p>
          <a:p>
            <a:r>
              <a:rPr lang="en-GB" dirty="0"/>
              <a:t>The same is true in many CPM development studies, where a continuous variable will commonly be partitioned into categories. </a:t>
            </a:r>
          </a:p>
          <a:p>
            <a:r>
              <a:rPr lang="en-GB" dirty="0"/>
              <a:t>For example, rather than including age as a continuous variable in the CPM, one frequently sees ‘age group’.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0762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5DAD-4F9D-4C5B-8A13-2A2AB70B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Dichotomania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3FC8-71CE-46DD-BDA7-5E95E035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3" y="1314603"/>
            <a:ext cx="7543801" cy="1583266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…however, this should be avoided wherever possible, since it is incredibly wasteful of information and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E2531-2370-4E04-9641-6C75742D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99" y="2368296"/>
            <a:ext cx="6276760" cy="35119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FA1522-75D3-4989-A8EC-82D78A477186}"/>
              </a:ext>
            </a:extLst>
          </p:cNvPr>
          <p:cNvSpPr/>
          <p:nvPr/>
        </p:nvSpPr>
        <p:spPr>
          <a:xfrm>
            <a:off x="155448" y="3312333"/>
            <a:ext cx="3704575" cy="2895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“dichotomising a variable at the median reduces power by the same amount as would discarding </a:t>
            </a:r>
            <a:r>
              <a:rPr lang="en-GB" b="1" u="sng" dirty="0"/>
              <a:t>a third of the data</a:t>
            </a:r>
            <a:r>
              <a:rPr lang="en-GB" dirty="0"/>
              <a:t>” </a:t>
            </a:r>
          </a:p>
          <a:p>
            <a:endParaRPr lang="en-GB" dirty="0"/>
          </a:p>
          <a:p>
            <a:r>
              <a:rPr lang="en-GB" dirty="0"/>
              <a:t>Douglas Altman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999595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594359"/>
            <a:ext cx="2610693" cy="2286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…Instead, model non-linear relationships explicitly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564"/>
          <a:stretch/>
        </p:blipFill>
        <p:spPr>
          <a:xfrm>
            <a:off x="3217988" y="360787"/>
            <a:ext cx="5739895" cy="58829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32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7CA8-BDB0-42A0-9E5B-C5CF660C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In-sample optimism and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F87DA-5B61-4ED0-BB67-853D3F1C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3" y="1915639"/>
            <a:ext cx="2295812" cy="2052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CE110-8195-41FE-A2BC-272450B1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3" y="4146834"/>
            <a:ext cx="2295812" cy="2052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EF678B-72B2-4707-A562-B908E8951D3B}"/>
                  </a:ext>
                </a:extLst>
              </p:cNvPr>
              <p:cNvSpPr txBox="1"/>
              <p:nvPr/>
            </p:nvSpPr>
            <p:spPr>
              <a:xfrm>
                <a:off x="4079788" y="2111001"/>
                <a:ext cx="43447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Imagine we wish to use two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to predict an outcome (crosses or circles)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EF678B-72B2-4707-A562-B908E8951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8" y="2111001"/>
                <a:ext cx="4344769" cy="923330"/>
              </a:xfrm>
              <a:prstGeom prst="rect">
                <a:avLst/>
              </a:prstGeom>
              <a:blipFill>
                <a:blip r:embed="rId3"/>
                <a:stretch>
                  <a:fillRect l="-1122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7E97C-56B7-41F0-A49D-E474B698DCA6}"/>
              </a:ext>
            </a:extLst>
          </p:cNvPr>
          <p:cNvCxnSpPr/>
          <p:nvPr/>
        </p:nvCxnSpPr>
        <p:spPr>
          <a:xfrm>
            <a:off x="1111624" y="4146834"/>
            <a:ext cx="1326776" cy="205291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BFDF8C-18FE-4999-92C9-B96371FC43E0}"/>
              </a:ext>
            </a:extLst>
          </p:cNvPr>
          <p:cNvSpPr txBox="1"/>
          <p:nvPr/>
        </p:nvSpPr>
        <p:spPr>
          <a:xfrm>
            <a:off x="4079787" y="4056342"/>
            <a:ext cx="4463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Then we could fit a line through these points and say that we classify/predict any point below the line to be a cross and above to be a circle.</a:t>
            </a:r>
          </a:p>
          <a:p>
            <a:endParaRPr lang="en-GB" dirty="0"/>
          </a:p>
          <a:p>
            <a:r>
              <a:rPr lang="en-GB" dirty="0"/>
              <a:t>Clearly, this rule is correct for all the circles, but it would misclassify some of the crosses.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168079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7CA8-BDB0-42A0-9E5B-C5CF660C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In-sample optimism and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F87DA-5B61-4ED0-BB67-853D3F1C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542981"/>
            <a:ext cx="2295812" cy="2052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EF678B-72B2-4707-A562-B908E8951D3B}"/>
              </a:ext>
            </a:extLst>
          </p:cNvPr>
          <p:cNvSpPr txBox="1"/>
          <p:nvPr/>
        </p:nvSpPr>
        <p:spPr>
          <a:xfrm>
            <a:off x="4064497" y="2690336"/>
            <a:ext cx="4463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Therefore, we could take this a step further and fit a curve rather than a line. </a:t>
            </a:r>
          </a:p>
          <a:p>
            <a:endParaRPr lang="en-GB" dirty="0"/>
          </a:p>
          <a:p>
            <a:r>
              <a:rPr lang="en-GB" dirty="0"/>
              <a:t>Here the situation is improved, but it still would misclassify some of the crosses and now also misclassifies one of the circles.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4336A-209C-4CB0-BA0B-A45B1CF273D8}"/>
              </a:ext>
            </a:extLst>
          </p:cNvPr>
          <p:cNvSpPr/>
          <p:nvPr/>
        </p:nvSpPr>
        <p:spPr>
          <a:xfrm>
            <a:off x="1742441" y="2626650"/>
            <a:ext cx="1575210" cy="1160967"/>
          </a:xfrm>
          <a:custGeom>
            <a:avLst/>
            <a:gdLst>
              <a:gd name="connsiteX0" fmla="*/ 100228 w 1575210"/>
              <a:gd name="connsiteY0" fmla="*/ 0 h 1160967"/>
              <a:gd name="connsiteX1" fmla="*/ 19546 w 1575210"/>
              <a:gd name="connsiteY1" fmla="*/ 762000 h 1160967"/>
              <a:gd name="connsiteX2" fmla="*/ 422958 w 1575210"/>
              <a:gd name="connsiteY2" fmla="*/ 1147483 h 1160967"/>
              <a:gd name="connsiteX3" fmla="*/ 1095311 w 1575210"/>
              <a:gd name="connsiteY3" fmla="*/ 1039906 h 1160967"/>
              <a:gd name="connsiteX4" fmla="*/ 1516652 w 1575210"/>
              <a:gd name="connsiteY4" fmla="*/ 717177 h 1160967"/>
              <a:gd name="connsiteX5" fmla="*/ 1561475 w 1575210"/>
              <a:gd name="connsiteY5" fmla="*/ 690283 h 116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5210" h="1160967">
                <a:moveTo>
                  <a:pt x="100228" y="0"/>
                </a:moveTo>
                <a:cubicBezTo>
                  <a:pt x="32993" y="285376"/>
                  <a:pt x="-34242" y="570753"/>
                  <a:pt x="19546" y="762000"/>
                </a:cubicBezTo>
                <a:cubicBezTo>
                  <a:pt x="73334" y="953247"/>
                  <a:pt x="243664" y="1101165"/>
                  <a:pt x="422958" y="1147483"/>
                </a:cubicBezTo>
                <a:cubicBezTo>
                  <a:pt x="602252" y="1193801"/>
                  <a:pt x="913029" y="1111624"/>
                  <a:pt x="1095311" y="1039906"/>
                </a:cubicBezTo>
                <a:cubicBezTo>
                  <a:pt x="1277593" y="968188"/>
                  <a:pt x="1438958" y="775448"/>
                  <a:pt x="1516652" y="717177"/>
                </a:cubicBezTo>
                <a:cubicBezTo>
                  <a:pt x="1594346" y="658906"/>
                  <a:pt x="1577910" y="674594"/>
                  <a:pt x="1561475" y="69028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63993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7CA8-BDB0-42A0-9E5B-C5CF660C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In-sample optimism and Overfitting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CBFE7-BED0-41A2-A91E-5DF43CA7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99" y="2088331"/>
            <a:ext cx="2307189" cy="2052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50540-E366-4FFA-B7CF-6AE6D19F5EE9}"/>
              </a:ext>
            </a:extLst>
          </p:cNvPr>
          <p:cNvSpPr txBox="1"/>
          <p:nvPr/>
        </p:nvSpPr>
        <p:spPr>
          <a:xfrm>
            <a:off x="3227294" y="1960627"/>
            <a:ext cx="5316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why not take this to the extreme and make the classifier (i.e. CPM) look like this? </a:t>
            </a:r>
          </a:p>
          <a:p>
            <a:endParaRPr lang="en-GB" dirty="0"/>
          </a:p>
          <a:p>
            <a:r>
              <a:rPr lang="en-GB" dirty="0"/>
              <a:t>Here all points are now correctly classified.</a:t>
            </a:r>
          </a:p>
          <a:p>
            <a:endParaRPr lang="en-GB" dirty="0"/>
          </a:p>
          <a:p>
            <a:r>
              <a:rPr lang="en-GB" dirty="0"/>
              <a:t>However, what would happen if we used this to predict new data? Chances are, the new data won’t look exactly like this, so the model wouldn't work very well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52FEDC-B882-4084-8D73-C960897E411C}"/>
              </a:ext>
            </a:extLst>
          </p:cNvPr>
          <p:cNvSpPr/>
          <p:nvPr/>
        </p:nvSpPr>
        <p:spPr>
          <a:xfrm>
            <a:off x="1415711" y="2172838"/>
            <a:ext cx="1488169" cy="1125029"/>
          </a:xfrm>
          <a:custGeom>
            <a:avLst/>
            <a:gdLst>
              <a:gd name="connsiteX0" fmla="*/ 331721 w 1488169"/>
              <a:gd name="connsiteY0" fmla="*/ 0 h 1125029"/>
              <a:gd name="connsiteX1" fmla="*/ 125533 w 1488169"/>
              <a:gd name="connsiteY1" fmla="*/ 349624 h 1125029"/>
              <a:gd name="connsiteX2" fmla="*/ 27 w 1488169"/>
              <a:gd name="connsiteY2" fmla="*/ 484094 h 1125029"/>
              <a:gd name="connsiteX3" fmla="*/ 116569 w 1488169"/>
              <a:gd name="connsiteY3" fmla="*/ 708212 h 1125029"/>
              <a:gd name="connsiteX4" fmla="*/ 349651 w 1488169"/>
              <a:gd name="connsiteY4" fmla="*/ 1102659 h 1125029"/>
              <a:gd name="connsiteX5" fmla="*/ 591698 w 1488169"/>
              <a:gd name="connsiteY5" fmla="*/ 1057835 h 1125029"/>
              <a:gd name="connsiteX6" fmla="*/ 564804 w 1488169"/>
              <a:gd name="connsiteY6" fmla="*/ 905435 h 1125029"/>
              <a:gd name="connsiteX7" fmla="*/ 457227 w 1488169"/>
              <a:gd name="connsiteY7" fmla="*/ 717177 h 1125029"/>
              <a:gd name="connsiteX8" fmla="*/ 627557 w 1488169"/>
              <a:gd name="connsiteY8" fmla="*/ 663388 h 1125029"/>
              <a:gd name="connsiteX9" fmla="*/ 753063 w 1488169"/>
              <a:gd name="connsiteY9" fmla="*/ 1004047 h 1125029"/>
              <a:gd name="connsiteX10" fmla="*/ 896498 w 1488169"/>
              <a:gd name="connsiteY10" fmla="*/ 1102659 h 1125029"/>
              <a:gd name="connsiteX11" fmla="*/ 1138545 w 1488169"/>
              <a:gd name="connsiteY11" fmla="*/ 1102659 h 1125029"/>
              <a:gd name="connsiteX12" fmla="*/ 1210263 w 1488169"/>
              <a:gd name="connsiteY12" fmla="*/ 995083 h 1125029"/>
              <a:gd name="connsiteX13" fmla="*/ 1201298 w 1488169"/>
              <a:gd name="connsiteY13" fmla="*/ 905435 h 1125029"/>
              <a:gd name="connsiteX14" fmla="*/ 1084757 w 1488169"/>
              <a:gd name="connsiteY14" fmla="*/ 869577 h 1125029"/>
              <a:gd name="connsiteX15" fmla="*/ 950286 w 1488169"/>
              <a:gd name="connsiteY15" fmla="*/ 869577 h 1125029"/>
              <a:gd name="connsiteX16" fmla="*/ 905463 w 1488169"/>
              <a:gd name="connsiteY16" fmla="*/ 779930 h 1125029"/>
              <a:gd name="connsiteX17" fmla="*/ 941321 w 1488169"/>
              <a:gd name="connsiteY17" fmla="*/ 663388 h 1125029"/>
              <a:gd name="connsiteX18" fmla="*/ 1066827 w 1488169"/>
              <a:gd name="connsiteY18" fmla="*/ 627530 h 1125029"/>
              <a:gd name="connsiteX19" fmla="*/ 1156474 w 1488169"/>
              <a:gd name="connsiteY19" fmla="*/ 717177 h 1125029"/>
              <a:gd name="connsiteX20" fmla="*/ 1228192 w 1488169"/>
              <a:gd name="connsiteY20" fmla="*/ 815788 h 1125029"/>
              <a:gd name="connsiteX21" fmla="*/ 1308874 w 1488169"/>
              <a:gd name="connsiteY21" fmla="*/ 842683 h 1125029"/>
              <a:gd name="connsiteX22" fmla="*/ 1389557 w 1488169"/>
              <a:gd name="connsiteY22" fmla="*/ 842683 h 1125029"/>
              <a:gd name="connsiteX23" fmla="*/ 1488169 w 1488169"/>
              <a:gd name="connsiteY23" fmla="*/ 842683 h 112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8169" h="1125029">
                <a:moveTo>
                  <a:pt x="331721" y="0"/>
                </a:moveTo>
                <a:cubicBezTo>
                  <a:pt x="256268" y="134471"/>
                  <a:pt x="180815" y="268942"/>
                  <a:pt x="125533" y="349624"/>
                </a:cubicBezTo>
                <a:cubicBezTo>
                  <a:pt x="70251" y="430306"/>
                  <a:pt x="1521" y="424329"/>
                  <a:pt x="27" y="484094"/>
                </a:cubicBezTo>
                <a:cubicBezTo>
                  <a:pt x="-1467" y="543859"/>
                  <a:pt x="58298" y="605118"/>
                  <a:pt x="116569" y="708212"/>
                </a:cubicBezTo>
                <a:cubicBezTo>
                  <a:pt x="174840" y="811306"/>
                  <a:pt x="270463" y="1044389"/>
                  <a:pt x="349651" y="1102659"/>
                </a:cubicBezTo>
                <a:cubicBezTo>
                  <a:pt x="428839" y="1160929"/>
                  <a:pt x="555839" y="1090706"/>
                  <a:pt x="591698" y="1057835"/>
                </a:cubicBezTo>
                <a:cubicBezTo>
                  <a:pt x="627557" y="1024964"/>
                  <a:pt x="587216" y="962211"/>
                  <a:pt x="564804" y="905435"/>
                </a:cubicBezTo>
                <a:cubicBezTo>
                  <a:pt x="542392" y="848659"/>
                  <a:pt x="446768" y="757518"/>
                  <a:pt x="457227" y="717177"/>
                </a:cubicBezTo>
                <a:cubicBezTo>
                  <a:pt x="467686" y="676836"/>
                  <a:pt x="578251" y="615576"/>
                  <a:pt x="627557" y="663388"/>
                </a:cubicBezTo>
                <a:cubicBezTo>
                  <a:pt x="676863" y="711200"/>
                  <a:pt x="708240" y="930835"/>
                  <a:pt x="753063" y="1004047"/>
                </a:cubicBezTo>
                <a:cubicBezTo>
                  <a:pt x="797887" y="1077259"/>
                  <a:pt x="832251" y="1086224"/>
                  <a:pt x="896498" y="1102659"/>
                </a:cubicBezTo>
                <a:cubicBezTo>
                  <a:pt x="960745" y="1119094"/>
                  <a:pt x="1086251" y="1120588"/>
                  <a:pt x="1138545" y="1102659"/>
                </a:cubicBezTo>
                <a:cubicBezTo>
                  <a:pt x="1190839" y="1084730"/>
                  <a:pt x="1199804" y="1027954"/>
                  <a:pt x="1210263" y="995083"/>
                </a:cubicBezTo>
                <a:cubicBezTo>
                  <a:pt x="1220722" y="962212"/>
                  <a:pt x="1222216" y="926353"/>
                  <a:pt x="1201298" y="905435"/>
                </a:cubicBezTo>
                <a:cubicBezTo>
                  <a:pt x="1180380" y="884517"/>
                  <a:pt x="1126592" y="875553"/>
                  <a:pt x="1084757" y="869577"/>
                </a:cubicBezTo>
                <a:cubicBezTo>
                  <a:pt x="1042922" y="863601"/>
                  <a:pt x="980168" y="884518"/>
                  <a:pt x="950286" y="869577"/>
                </a:cubicBezTo>
                <a:cubicBezTo>
                  <a:pt x="920404" y="854636"/>
                  <a:pt x="906957" y="814295"/>
                  <a:pt x="905463" y="779930"/>
                </a:cubicBezTo>
                <a:cubicBezTo>
                  <a:pt x="903969" y="745565"/>
                  <a:pt x="914427" y="688788"/>
                  <a:pt x="941321" y="663388"/>
                </a:cubicBezTo>
                <a:cubicBezTo>
                  <a:pt x="968215" y="637988"/>
                  <a:pt x="1030968" y="618565"/>
                  <a:pt x="1066827" y="627530"/>
                </a:cubicBezTo>
                <a:cubicBezTo>
                  <a:pt x="1102686" y="636495"/>
                  <a:pt x="1129580" y="685801"/>
                  <a:pt x="1156474" y="717177"/>
                </a:cubicBezTo>
                <a:cubicBezTo>
                  <a:pt x="1183368" y="748553"/>
                  <a:pt x="1202792" y="794870"/>
                  <a:pt x="1228192" y="815788"/>
                </a:cubicBezTo>
                <a:cubicBezTo>
                  <a:pt x="1253592" y="836706"/>
                  <a:pt x="1281980" y="838201"/>
                  <a:pt x="1308874" y="842683"/>
                </a:cubicBezTo>
                <a:cubicBezTo>
                  <a:pt x="1335768" y="847165"/>
                  <a:pt x="1389557" y="842683"/>
                  <a:pt x="1389557" y="842683"/>
                </a:cubicBezTo>
                <a:lnTo>
                  <a:pt x="1488169" y="84268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5D651-9F0B-483C-8FBD-5464419349FA}"/>
              </a:ext>
            </a:extLst>
          </p:cNvPr>
          <p:cNvSpPr txBox="1"/>
          <p:nvPr/>
        </p:nvSpPr>
        <p:spPr>
          <a:xfrm>
            <a:off x="941294" y="4598894"/>
            <a:ext cx="7425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an example of </a:t>
            </a:r>
            <a:r>
              <a:rPr lang="en-GB" b="1" dirty="0"/>
              <a:t>overfitting </a:t>
            </a:r>
            <a:r>
              <a:rPr lang="en-GB" dirty="0"/>
              <a:t>and is why we need robust </a:t>
            </a:r>
            <a:r>
              <a:rPr lang="en-GB" u="sng" dirty="0"/>
              <a:t>internal and external validation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Remember: we should always check the performance of a CPM using data that has not been used for model derivation/development.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96830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50E-10DC-4897-A5B8-1525E66A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</a:t>
            </a:r>
            <a:r>
              <a:rPr lang="en-GB" dirty="0" smtClean="0"/>
              <a:t>size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8BC6F-B30B-4B60-BF57-077D021F3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3" t="21182" r="63727" b="44248"/>
          <a:stretch/>
        </p:blipFill>
        <p:spPr>
          <a:xfrm rot="21017174">
            <a:off x="154962" y="2008522"/>
            <a:ext cx="5276766" cy="2285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B05A5-248B-4787-9D55-F3DDE0EC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4" t="22288" r="64811" b="41839"/>
          <a:stretch/>
        </p:blipFill>
        <p:spPr>
          <a:xfrm rot="1081854">
            <a:off x="4019895" y="2421893"/>
            <a:ext cx="4792890" cy="233101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2796" y="4975522"/>
            <a:ext cx="7876515" cy="12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Developing a CPM on insufficient data is a sure way to have a </a:t>
            </a:r>
            <a:r>
              <a:rPr lang="en-GB" dirty="0" err="1" smtClean="0"/>
              <a:t>overfi</a:t>
            </a:r>
            <a:r>
              <a:rPr lang="en-GB" dirty="0" err="1" smtClean="0"/>
              <a:t>t</a:t>
            </a:r>
            <a:r>
              <a:rPr lang="en-GB" dirty="0" smtClean="0"/>
              <a:t> and poor performing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50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3DDA-0F17-4AB1-A4E0-FF6F64EF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CPMs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8049E-2B02-43F6-B64C-6327FB6F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232337"/>
          </a:xfrm>
        </p:spPr>
        <p:txBody>
          <a:bodyPr>
            <a:normAutofit/>
          </a:bodyPr>
          <a:lstStyle/>
          <a:p>
            <a:pPr>
              <a:buFont typeface="Segoe UI Symbol" panose="020B0502040204020203" pitchFamily="34" charset="0"/>
              <a:buChar char="☑"/>
            </a:pPr>
            <a:r>
              <a:rPr lang="en-GB" dirty="0"/>
              <a:t> The risk/probability of an outcome of interest (e.g. 30-day mortality following cardiac surgery) given the variables measured and included in the CPM</a:t>
            </a:r>
          </a:p>
          <a:p>
            <a:pPr>
              <a:buFont typeface="Segoe UI Symbol" panose="020B0502040204020203" pitchFamily="34" charset="0"/>
              <a:buChar char="☑"/>
            </a:pPr>
            <a:r>
              <a:rPr lang="en-GB" dirty="0"/>
              <a:t> Risk factors that are associated with increased/decreased risk of the outcome being modelled</a:t>
            </a:r>
          </a:p>
          <a:p>
            <a:pPr marL="0" indent="0">
              <a:buNone/>
            </a:pPr>
            <a:r>
              <a:rPr lang="en-GB" dirty="0"/>
              <a:t>But </a:t>
            </a:r>
            <a:r>
              <a:rPr lang="en-GB" b="1" u="sng" dirty="0"/>
              <a:t>not</a:t>
            </a:r>
            <a:r>
              <a:rPr lang="en-GB" dirty="0"/>
              <a:t>:</a:t>
            </a:r>
          </a:p>
          <a:p>
            <a:pPr>
              <a:buFont typeface="Segoe UI Symbol" panose="020B0502040204020203" pitchFamily="34" charset="0"/>
              <a:buChar char="☒"/>
            </a:pPr>
            <a:r>
              <a:rPr lang="en-GB" dirty="0"/>
              <a:t> Causal interpretations (e.g. “if we start treatment your risk according to the CPM will be lowered by X%”) – methods emerging in this space from our research group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2911510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of CPMs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96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395679" cy="1400530"/>
          </a:xfrm>
        </p:spPr>
        <p:txBody>
          <a:bodyPr/>
          <a:lstStyle/>
          <a:p>
            <a:r>
              <a:rPr lang="en-GB" sz="3600" dirty="0"/>
              <a:t>The CPM Pipeline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A83CF18-2A82-4BB9-A17B-C391EADBD2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973553"/>
              </p:ext>
            </p:extLst>
          </p:nvPr>
        </p:nvGraphicFramePr>
        <p:xfrm>
          <a:off x="822960" y="1728216"/>
          <a:ext cx="7525512" cy="47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6653" y="2236206"/>
            <a:ext cx="3902044" cy="15753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4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55" t="923" r="1740" b="331"/>
          <a:stretch/>
        </p:blipFill>
        <p:spPr>
          <a:xfrm>
            <a:off x="570368" y="113307"/>
            <a:ext cx="5433242" cy="60477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21790" y="2326742"/>
            <a:ext cx="3069125" cy="1756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Documents how a CPM should be reported for both development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289413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9250"/>
          <a:stretch/>
        </p:blipFill>
        <p:spPr>
          <a:xfrm>
            <a:off x="788349" y="-1"/>
            <a:ext cx="8304662" cy="37295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163779" y="4015285"/>
            <a:ext cx="6373640" cy="215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Clear presentation of a CPM is key, but receives limited attention in literature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Presentation of the full model equation is essential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Many ways to do this</a:t>
            </a:r>
          </a:p>
        </p:txBody>
      </p:sp>
    </p:spTree>
    <p:extLst>
      <p:ext uri="{BB962C8B-B14F-4D97-AF65-F5344CB8AC3E}">
        <p14:creationId xmlns:p14="http://schemas.microsoft.com/office/powerpoint/2010/main" val="160107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5641214" cy="1450757"/>
          </a:xfrm>
        </p:spPr>
        <p:txBody>
          <a:bodyPr/>
          <a:lstStyle/>
          <a:p>
            <a:r>
              <a:rPr lang="en-GB" dirty="0"/>
              <a:t>Take Home Messages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Robust validation (in both internal and external settings) is fundamental in the CPM development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Calibration and Discrimination should be assessed and </a:t>
            </a:r>
            <a:r>
              <a:rPr lang="en-GB" b="1" u="sng" dirty="0"/>
              <a:t>both</a:t>
            </a:r>
            <a:r>
              <a:rPr lang="en-GB" dirty="0"/>
              <a:t> are equally important in assessing predictive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There are many common pitfalls to avoid in prediction research: keeping abreast of the literature and consulting experts is key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Careful consideration should be given to reporting the model, making use of the TRIPOD guidelines when writing a manuscript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84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64046" y="4870656"/>
            <a:ext cx="4636553" cy="1759456"/>
            <a:chOff x="287871" y="4756356"/>
            <a:chExt cx="4636553" cy="1759456"/>
          </a:xfrm>
        </p:grpSpPr>
        <p:sp>
          <p:nvSpPr>
            <p:cNvPr id="4" name="TextBox 3"/>
            <p:cNvSpPr txBox="1"/>
            <p:nvPr/>
          </p:nvSpPr>
          <p:spPr>
            <a:xfrm>
              <a:off x="287871" y="4756356"/>
              <a:ext cx="4636553" cy="17594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/>
                <a:t>Glen Martin</a:t>
              </a:r>
            </a:p>
            <a:p>
              <a:r>
                <a:rPr lang="en-US" sz="2000" dirty="0"/>
                <a:t>Centre for Health Informatics</a:t>
              </a:r>
            </a:p>
            <a:p>
              <a:r>
                <a:rPr lang="en-US" sz="2000" dirty="0"/>
                <a:t>The University of Manchester, UK</a:t>
              </a:r>
            </a:p>
            <a:p>
              <a:pPr>
                <a:spcBef>
                  <a:spcPts val="450"/>
                </a:spcBef>
              </a:pPr>
              <a:r>
                <a:rPr lang="en-US" sz="2000" u="sng" dirty="0">
                  <a:solidFill>
                    <a:srgbClr val="000090"/>
                  </a:solidFill>
                </a:rPr>
                <a:t>      </a:t>
              </a:r>
              <a:r>
                <a:rPr lang="en-US" sz="2000" dirty="0">
                  <a:solidFill>
                    <a:srgbClr val="000090"/>
                  </a:solidFill>
                </a:rPr>
                <a:t>  </a:t>
              </a:r>
              <a:r>
                <a:rPr lang="en-US" sz="2000" u="sng" dirty="0">
                  <a:solidFill>
                    <a:srgbClr val="000090"/>
                  </a:solidFill>
                </a:rPr>
                <a:t>glen.martin@manchester.ac.uk</a:t>
              </a:r>
            </a:p>
            <a:p>
              <a:pPr>
                <a:spcBef>
                  <a:spcPts val="450"/>
                </a:spcBef>
              </a:pPr>
              <a:r>
                <a:rPr lang="en-US" sz="2000" dirty="0"/>
                <a:t>       @glen_martin1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918" y="6117700"/>
              <a:ext cx="316037" cy="3160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919" y="5807102"/>
              <a:ext cx="316037" cy="234658"/>
            </a:xfrm>
            <a:prstGeom prst="rect">
              <a:avLst/>
            </a:prstGeom>
          </p:spPr>
        </p:pic>
      </p:grpSp>
      <p:pic>
        <p:nvPicPr>
          <p:cNvPr id="7" name="Picture 5" descr="TAB_col_white_backgrou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046" y="140964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22554" y="1308291"/>
            <a:ext cx="2277665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altLang="en-US" sz="3300" b="1" dirty="0">
                <a:latin typeface="Arial" pitchFamily="34" charset="0"/>
                <a:ea typeface="Genev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09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of a Prediction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00" t="40400" r="64600" b="22266"/>
          <a:stretch/>
        </p:blipFill>
        <p:spPr>
          <a:xfrm>
            <a:off x="484710" y="2249423"/>
            <a:ext cx="8215660" cy="32552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150190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In-sample Optimism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model is developed to work “optimally” within the development/derivation dataset</a:t>
            </a:r>
          </a:p>
          <a:p>
            <a:r>
              <a:rPr lang="en-GB" dirty="0"/>
              <a:t>Therefore, it is inappropriate to assess predictive performance within the same data</a:t>
            </a:r>
          </a:p>
          <a:p>
            <a:r>
              <a:rPr lang="en-GB" dirty="0"/>
              <a:t>Any such performance estimates will be overly optimistic</a:t>
            </a:r>
          </a:p>
          <a:p>
            <a:r>
              <a:rPr lang="en-GB" dirty="0"/>
              <a:t>We need to test how the model works on new (“unseen”) patients – i.e. robust internal and external validation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27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and External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64190"/>
            <a:ext cx="7543801" cy="3804904"/>
          </a:xfrm>
        </p:spPr>
        <p:txBody>
          <a:bodyPr>
            <a:normAutofit/>
          </a:bodyPr>
          <a:lstStyle/>
          <a:p>
            <a:r>
              <a:rPr lang="en-GB" i="1" u="sng" dirty="0"/>
              <a:t>Internal Validation: </a:t>
            </a:r>
            <a:r>
              <a:rPr lang="en-GB" dirty="0"/>
              <a:t>When assessing performance in similar data to that used to develop the model</a:t>
            </a:r>
          </a:p>
          <a:p>
            <a:pPr lvl="1"/>
            <a:r>
              <a:rPr lang="en-GB" dirty="0"/>
              <a:t>E.g. split-sample, cross-validation, bootstrapping </a:t>
            </a:r>
          </a:p>
          <a:p>
            <a:endParaRPr lang="en-GB" dirty="0"/>
          </a:p>
          <a:p>
            <a:r>
              <a:rPr lang="en-GB" i="1" u="sng" dirty="0"/>
              <a:t>External Validation: </a:t>
            </a:r>
            <a:r>
              <a:rPr lang="en-GB" dirty="0"/>
              <a:t>means assessing the performance of a CPM in a context that is different in some way:</a:t>
            </a:r>
          </a:p>
          <a:p>
            <a:pPr lvl="1"/>
            <a:r>
              <a:rPr lang="en-GB" dirty="0"/>
              <a:t>E.g. geographically different, temporally different </a:t>
            </a:r>
          </a:p>
          <a:p>
            <a:pPr lvl="1"/>
            <a:r>
              <a:rPr lang="en-GB" dirty="0"/>
              <a:t>Used to assess generalisability of the CPM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62294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1344"/>
          </a:xfrm>
        </p:spPr>
        <p:txBody>
          <a:bodyPr/>
          <a:lstStyle/>
          <a:p>
            <a:r>
              <a:rPr lang="en-GB" dirty="0"/>
              <a:t>For example 5-fold cross validation: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09099"/>
              </p:ext>
            </p:extLst>
          </p:nvPr>
        </p:nvGraphicFramePr>
        <p:xfrm>
          <a:off x="1525190" y="236545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ight Brace 13"/>
          <p:cNvSpPr/>
          <p:nvPr/>
        </p:nvSpPr>
        <p:spPr>
          <a:xfrm rot="5400000">
            <a:off x="4969438" y="639864"/>
            <a:ext cx="446952" cy="485655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318504" y="3399988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1855960" y="2810769"/>
            <a:ext cx="534155" cy="104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167897" y="3965025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</p:spTree>
    <p:extLst>
      <p:ext uri="{BB962C8B-B14F-4D97-AF65-F5344CB8AC3E}">
        <p14:creationId xmlns:p14="http://schemas.microsoft.com/office/powerpoint/2010/main" val="174139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1344"/>
          </a:xfrm>
        </p:spPr>
        <p:txBody>
          <a:bodyPr/>
          <a:lstStyle/>
          <a:p>
            <a:r>
              <a:rPr lang="en-GB" dirty="0"/>
              <a:t>For example 5-fold cross validation: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09099"/>
              </p:ext>
            </p:extLst>
          </p:nvPr>
        </p:nvGraphicFramePr>
        <p:xfrm>
          <a:off x="1525190" y="236545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ight Brace 13"/>
          <p:cNvSpPr/>
          <p:nvPr/>
        </p:nvSpPr>
        <p:spPr>
          <a:xfrm rot="5400000">
            <a:off x="5574354" y="1244780"/>
            <a:ext cx="446952" cy="364671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890466" y="3394210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3131743" y="2922690"/>
            <a:ext cx="534155" cy="104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268767" y="4029723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1921438" y="2444647"/>
            <a:ext cx="446952" cy="123944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297856" y="3387868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</p:spTree>
    <p:extLst>
      <p:ext uri="{BB962C8B-B14F-4D97-AF65-F5344CB8AC3E}">
        <p14:creationId xmlns:p14="http://schemas.microsoft.com/office/powerpoint/2010/main" val="153198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Validation: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1344"/>
          </a:xfrm>
        </p:spPr>
        <p:txBody>
          <a:bodyPr/>
          <a:lstStyle/>
          <a:p>
            <a:r>
              <a:rPr lang="en-GB" dirty="0"/>
              <a:t>For example 5-fold cross validation: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09099"/>
              </p:ext>
            </p:extLst>
          </p:nvPr>
        </p:nvGraphicFramePr>
        <p:xfrm>
          <a:off x="1525190" y="236545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ight Brace 13"/>
          <p:cNvSpPr/>
          <p:nvPr/>
        </p:nvSpPr>
        <p:spPr>
          <a:xfrm rot="5400000">
            <a:off x="6212623" y="1883050"/>
            <a:ext cx="446952" cy="237018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678117" y="3387868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4306112" y="2863704"/>
            <a:ext cx="534155" cy="104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64806" y="4030003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Test/Validate the CPM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2503720" y="1862366"/>
            <a:ext cx="446952" cy="240401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857275" y="3387868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Develop the CPM</a:t>
            </a:r>
          </a:p>
        </p:txBody>
      </p:sp>
    </p:spTree>
    <p:extLst>
      <p:ext uri="{BB962C8B-B14F-4D97-AF65-F5344CB8AC3E}">
        <p14:creationId xmlns:p14="http://schemas.microsoft.com/office/powerpoint/2010/main" val="40998218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2813</TotalTime>
  <Words>1790</Words>
  <Application>Microsoft Office PowerPoint</Application>
  <PresentationFormat>On-screen Show (4:3)</PresentationFormat>
  <Paragraphs>232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Geneva</vt:lpstr>
      <vt:lpstr>PMingLiU</vt:lpstr>
      <vt:lpstr>Segoe UI Symbol</vt:lpstr>
      <vt:lpstr>Times New Roman</vt:lpstr>
      <vt:lpstr>Retrospect</vt:lpstr>
      <vt:lpstr>Validation, Pitfalls and Reporting of Prediction Modelling</vt:lpstr>
      <vt:lpstr>Validation of Prediction Models</vt:lpstr>
      <vt:lpstr>The CPM Pipeline</vt:lpstr>
      <vt:lpstr>Validation of a Prediction Model</vt:lpstr>
      <vt:lpstr>In-sample Optimism</vt:lpstr>
      <vt:lpstr>Internal and External Validation</vt:lpstr>
      <vt:lpstr>Internal Validation: Cross-Validation</vt:lpstr>
      <vt:lpstr>Internal Validation: Cross-Validation</vt:lpstr>
      <vt:lpstr>Internal Validation: Cross-Validation</vt:lpstr>
      <vt:lpstr>Internal Validation: Cross-Validation</vt:lpstr>
      <vt:lpstr>Internal Validation: Cross-Validation</vt:lpstr>
      <vt:lpstr>Internal Validation: Cross-Validation</vt:lpstr>
      <vt:lpstr>Internal Validation: Bootstrapping</vt:lpstr>
      <vt:lpstr>Internal Validation: Bootstrapping</vt:lpstr>
      <vt:lpstr>External Validation</vt:lpstr>
      <vt:lpstr>Calibration &amp; Discrimination</vt:lpstr>
      <vt:lpstr>Assessing Calibration</vt:lpstr>
      <vt:lpstr>Assessing Calibration</vt:lpstr>
      <vt:lpstr>Discrimination</vt:lpstr>
      <vt:lpstr>Common Pitfalls in Clinical Prediction Model Research</vt:lpstr>
      <vt:lpstr>Dichotomania</vt:lpstr>
      <vt:lpstr>Dichotomania</vt:lpstr>
      <vt:lpstr>…Instead, model non-linear relationships explicitly</vt:lpstr>
      <vt:lpstr>In-sample optimism and Overfitting</vt:lpstr>
      <vt:lpstr>In-sample optimism and Overfitting</vt:lpstr>
      <vt:lpstr>In-sample optimism and Overfitting</vt:lpstr>
      <vt:lpstr>Sample size</vt:lpstr>
      <vt:lpstr>What can CPMs tell us?</vt:lpstr>
      <vt:lpstr>Reporting of CPMs</vt:lpstr>
      <vt:lpstr>PowerPoint Presentation</vt:lpstr>
      <vt:lpstr>PowerPoint Presentation</vt:lpstr>
      <vt:lpstr>Take Home Messages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Prediction Modelling: approaches to evidence synthesis and longitudinal modelling</dc:title>
  <dc:creator>Glen Martin</dc:creator>
  <cp:lastModifiedBy>Glen Martin</cp:lastModifiedBy>
  <cp:revision>113</cp:revision>
  <cp:lastPrinted>2019-05-21T08:52:23Z</cp:lastPrinted>
  <dcterms:created xsi:type="dcterms:W3CDTF">2019-05-15T07:34:42Z</dcterms:created>
  <dcterms:modified xsi:type="dcterms:W3CDTF">2019-08-25T14:10:19Z</dcterms:modified>
</cp:coreProperties>
</file>